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7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tan\Desktop\&#1048;&#1053;&#1060;&#1054;&#1043;&#1056;&#1040;&#1060;&#1048;&#1050;&#1040;\2025%20&#1075;&#1086;&#1076;\&#1085;&#1072;%2001.12.2025%20&#1075;\&#1090;&#1072;&#1073;.%20&#1080;%20&#1076;&#1080;&#1072;&#1075;&#1088;&#1072;&#1084;&#1084;&#1099;%20&#1085;&#1072;%2001.11.2025%20&#107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ln>
          <a:noFill/>
        </a:ln>
      </c:spPr>
    </c:floor>
    <c:sideWall>
      <c:thickness val="0"/>
      <c:spPr>
        <a:ln>
          <a:noFill/>
        </a:ln>
      </c:spPr>
    </c:sideWall>
    <c:backWall>
      <c:thickness val="0"/>
      <c:spPr>
        <a:ln>
          <a:noFill/>
        </a:ln>
      </c:spPr>
    </c:backWall>
    <c:plotArea>
      <c:layout>
        <c:manualLayout>
          <c:layoutTarget val="inner"/>
          <c:xMode val="edge"/>
          <c:yMode val="edge"/>
          <c:x val="7.0463003411241204E-2"/>
          <c:y val="1.2747539370078741E-2"/>
          <c:w val="0.91857739228627355"/>
          <c:h val="0.8533478228760317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'таб.к испол.по дох на 01.12.25 '!$B$7</c:f>
              <c:strCache>
                <c:ptCount val="1"/>
                <c:pt idx="0">
                  <c:v>План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dLbls>
            <c:dLbl>
              <c:idx val="0"/>
              <c:layout>
                <c:manualLayout>
                  <c:x val="2.0534632757412359E-2"/>
                  <c:y val="-3.13333587379010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0958417115133835E-2"/>
                  <c:y val="-3.13556430446194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1905038250416752E-2"/>
                  <c:y val="-2.92443805534166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'таб.к испол.по дох на 01.12.25 '!$C$6:$E$6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'таб.к испол.по дох на 01.12.25 '!$C$7:$E$7</c:f>
              <c:numCache>
                <c:formatCode>#,##0</c:formatCode>
                <c:ptCount val="3"/>
                <c:pt idx="0">
                  <c:v>139639</c:v>
                </c:pt>
                <c:pt idx="1">
                  <c:v>6404</c:v>
                </c:pt>
                <c:pt idx="2">
                  <c:v>598069</c:v>
                </c:pt>
              </c:numCache>
            </c:numRef>
          </c:val>
        </c:ser>
        <c:ser>
          <c:idx val="1"/>
          <c:order val="1"/>
          <c:tx>
            <c:strRef>
              <c:f>'таб.к испол.по дох на 01.12.25 '!$B$8</c:f>
              <c:strCache>
                <c:ptCount val="1"/>
                <c:pt idx="0">
                  <c:v>Факт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1.3694638883155832E-2"/>
                  <c:y val="-3.3422223508817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9.5924124256871364E-3"/>
                  <c:y val="-3.55334645669291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3694638883155832E-2"/>
                  <c:y val="-3.13333345395159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'таб.к испол.по дох на 01.12.25 '!$C$6:$E$6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'таб.к испол.по дох на 01.12.25 '!$C$8:$E$8</c:f>
              <c:numCache>
                <c:formatCode>#,##0</c:formatCode>
                <c:ptCount val="3"/>
                <c:pt idx="0">
                  <c:v>117615</c:v>
                </c:pt>
                <c:pt idx="1">
                  <c:v>18069</c:v>
                </c:pt>
                <c:pt idx="2">
                  <c:v>520953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44913792"/>
        <c:axId val="45314816"/>
        <c:axId val="0"/>
      </c:bar3DChart>
      <c:catAx>
        <c:axId val="44913792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400" b="1">
                <a:latin typeface="Arial Narrow" pitchFamily="34" charset="0"/>
              </a:defRPr>
            </a:pPr>
            <a:endParaRPr lang="ru-RU"/>
          </a:p>
        </c:txPr>
        <c:crossAx val="45314816"/>
        <c:crosses val="autoZero"/>
        <c:auto val="1"/>
        <c:lblAlgn val="ctr"/>
        <c:lblOffset val="100"/>
        <c:noMultiLvlLbl val="0"/>
      </c:catAx>
      <c:valAx>
        <c:axId val="45314816"/>
        <c:scaling>
          <c:orientation val="minMax"/>
          <c:max val="700000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1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baseline="0">
                <a:solidFill>
                  <a:schemeClr val="bg1"/>
                </a:solidFill>
              </a:defRPr>
            </a:pPr>
            <a:endParaRPr lang="ru-RU"/>
          </a:p>
        </c:txPr>
        <c:crossAx val="4491379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3.4300454807662063E-2"/>
          <c:y val="0.9418453310946584"/>
          <c:w val="0.86163822090374775"/>
          <c:h val="4.5621335089535212E-2"/>
        </c:manualLayout>
      </c:layout>
      <c:overlay val="0"/>
      <c:txPr>
        <a:bodyPr/>
        <a:lstStyle/>
        <a:p>
          <a:pPr>
            <a:defRPr sz="1400" b="1">
              <a:latin typeface="Arial Narrow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0.41521</cdr:x>
      <cdr:y>0.01467</cdr:y>
    </cdr:from>
    <cdr:to>
      <cdr:x>0.51381</cdr:x>
      <cdr:y>0.16507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850532" y="8917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/>
            <a:t>Исполнение плана по доходам  бюджета Тонкинского муниципального округа на 01.12.2025 г, тыс.руб.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6940676"/>
              </p:ext>
            </p:extLst>
          </p:nvPr>
        </p:nvGraphicFramePr>
        <p:xfrm>
          <a:off x="0" y="44624"/>
          <a:ext cx="9144001" cy="66967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35553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863772"/>
              </p:ext>
            </p:extLst>
          </p:nvPr>
        </p:nvGraphicFramePr>
        <p:xfrm>
          <a:off x="107503" y="116631"/>
          <a:ext cx="8928993" cy="686375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76779"/>
                <a:gridCol w="1180413"/>
                <a:gridCol w="1045510"/>
                <a:gridCol w="826291"/>
              </a:tblGrid>
              <a:tr h="11794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Исполнение доходов бюджета Тонкинского муниципального округа на 01 декабря 2025 года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7940"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тыс.руб.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b"/>
                </a:tc>
              </a:tr>
              <a:tr h="1268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Наименование показателя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Утверждено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Исполнено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исполнения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</a:tr>
              <a:tr h="1179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- всего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744 111,55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656 637,07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</a:tr>
              <a:tr h="1179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том числе: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</a:tr>
              <a:tr h="13077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146 042,80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135 683,84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</a:tr>
              <a:tr h="12703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104 127,60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87 073,30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</a:tr>
              <a:tr h="1382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15 259,20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13 834,54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</a:tr>
              <a:tr h="15693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Налог, взимаемый в связи с применением упрощенной системы налогообложения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8 986,00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6 498,26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</a:tr>
              <a:tr h="1233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Единый налог на вмененный доход для отдельных видов деятельности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2,08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</a:tr>
              <a:tr h="1179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Единый сельскохозяйственный налог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346,80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313,00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</a:tr>
              <a:tr h="14198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Налог, взимаемый в связи с применением патентной системы налогообложения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891,50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588,36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</a:tr>
              <a:tr h="13451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 на имущество физических лиц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2 550,80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2 080,46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</a:tr>
              <a:tr h="1179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Земельный налог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4 457,70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5 138,46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115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</a:tr>
              <a:tr h="1606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3 019,80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2 086,06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</a:tr>
              <a:tr h="23457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Доходы, получаемые в виде арендной платы за земельные участки, государственная собственность на которые не разграничена, а также средства от продажи права на заключение договоров аренды указанных земельных участков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51,60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51,65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</a:tr>
              <a:tr h="3512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Доходы, получаемые в виде арендной платы за земли после разграничения государственной собственности на землю, а также средства от продажи права на заключение договоров аренды указанных земельных участков (за исключением земельных участков бюджетных и автономных учреждений)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3 955,30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3 842,45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</a:tr>
              <a:tr h="23457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сдачи в аренду имущества, составляющего государственную (муниципальную) казну (за исключением земельных участков)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871,40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714,39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</a:tr>
              <a:tr h="27089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Плата за публичный сервитут, предусмотренная решением уполномоченного органа об установлении публичного сервитута в отношении земельных участков, находящихся в государственной или муниципальной собственности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1,36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</a:tr>
              <a:tr h="1681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Платежи от государственных и муниципальных унитарных предприятий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47,50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</a:tr>
              <a:tr h="3512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доходы от использования имущества и прав, находящихся в государственной и муниципальной собственности (за исключением имущества бюджетных и автономных учреждений, а также имущества государственных и муниципальных унитарных предприятий, в том числе казенных)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533,76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494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</a:tr>
              <a:tr h="18121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Плата за негативное воздействие на окружающую среду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9,20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1 580,24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17177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</a:tr>
              <a:tr h="15319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оказания платных услуг (работ)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78,40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20,59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</a:tr>
              <a:tr h="1606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компенсации затрат государства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9 960,97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</a:tr>
              <a:tr h="3512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реализации имущества, находящегося в государственной и муниципальной собственности (за исключением движимого имущества бюджетных и автономных учреждений, а также имущества государственных и муниципальных унитарных предприятий, в том числе казенных)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</a:tr>
              <a:tr h="1606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продажи земельных участков, находящихся в государственной и муниципальной собственности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164,00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475,86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</a:tr>
              <a:tr h="1438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Штрафы, санкции, возмещение ущерба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565,50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393,35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</a:tr>
              <a:tr h="13077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неналоговые доходы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47,21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</a:tr>
              <a:tr h="13451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Инициативные платежи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400,00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400,00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</a:tr>
              <a:tr h="1251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598 068,75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520 953,23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</a:tr>
              <a:tr h="18308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 ОТ ДРУГИХ БЮДЖЕТОВ БЮДЖЕТНОЙ СИСТЕМЫ РОССИЙСКОЙ ФЕДЕРАЦИИ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597 882,29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520 766,76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</a:tr>
              <a:tr h="15132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Дотации бюджетам бюджетной системы Российской Федерации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292 408,70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241 237,27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</a:tr>
              <a:tr h="1606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Субсидии бюджетам бюджетной системы Российской Федерации (межбюджетные субсидии)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127 785,40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119 325,24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</a:tr>
              <a:tr h="14759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Субвенции бюджетам бюджетной системы Российской Федерации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170 425,67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153 108,23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</a:tr>
              <a:tr h="1179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Иные межбюджетные трансферты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7 262,52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7 096,02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</a:tr>
              <a:tr h="14011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 от негосударственных организаций в бюджеты муниципальных округов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</a:tr>
              <a:tr h="15506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безвозмездные поступления в бюджеты муниципальных округов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</a:tr>
              <a:tr h="3512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бюджетов бюджетной системы Российской Федерации от возврата бюджетами бюджетной системы Российской Федерации остатков субсидий, субвенций и иных межбюджетных трансфертов, имеющих целевое назначение, прошлых лет, а также от возврата организациями остатков субсидий прошлых лет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203,30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203,30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</a:tr>
              <a:tr h="23457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Возврат остатков субсидий, субвенций и иных межбюджетных трансфертов, имеющих целевое назначение, прошлых лет из бюджетов муниципальных округов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-198,83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-198,83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" marR="1367" marT="1367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02183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630</TotalTime>
  <Words>588</Words>
  <Application>Microsoft Office PowerPoint</Application>
  <PresentationFormat>Экран (4:3)</PresentationFormat>
  <Paragraphs>157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smt</dc:creator>
  <cp:lastModifiedBy>tan</cp:lastModifiedBy>
  <cp:revision>31</cp:revision>
  <dcterms:created xsi:type="dcterms:W3CDTF">2023-04-13T07:40:41Z</dcterms:created>
  <dcterms:modified xsi:type="dcterms:W3CDTF">2026-03-02T11:06:25Z</dcterms:modified>
</cp:coreProperties>
</file>